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3"/>
  </p:notesMasterIdLst>
  <p:handoutMasterIdLst>
    <p:handoutMasterId r:id="rId24"/>
  </p:handoutMasterIdLst>
  <p:sldIdLst>
    <p:sldId id="341" r:id="rId5"/>
    <p:sldId id="389" r:id="rId6"/>
    <p:sldId id="390" r:id="rId7"/>
    <p:sldId id="391" r:id="rId8"/>
    <p:sldId id="365" r:id="rId9"/>
    <p:sldId id="379" r:id="rId10"/>
    <p:sldId id="380" r:id="rId11"/>
    <p:sldId id="381" r:id="rId12"/>
    <p:sldId id="382" r:id="rId13"/>
    <p:sldId id="383" r:id="rId14"/>
    <p:sldId id="386" r:id="rId15"/>
    <p:sldId id="387" r:id="rId16"/>
    <p:sldId id="388" r:id="rId17"/>
    <p:sldId id="384" r:id="rId18"/>
    <p:sldId id="371" r:id="rId19"/>
    <p:sldId id="374" r:id="rId20"/>
    <p:sldId id="376" r:id="rId21"/>
    <p:sldId id="377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-75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3462" y="-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29377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0780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</a:t>
            </a:r>
            <a:r>
              <a:rPr lang="en-GB" altLang="en-US" sz="1200" b="1" dirty="0" smtClean="0">
                <a:latin typeface="Arial "/>
              </a:rPr>
              <a:t>S2-162</a:t>
            </a:r>
            <a:endParaRPr lang="en-GB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15 April- 19 April, </a:t>
            </a:r>
            <a:r>
              <a:rPr lang="en-GB" altLang="en-US" sz="1200" b="1" dirty="0">
                <a:latin typeface="Arial "/>
              </a:rPr>
              <a:t>2024, </a:t>
            </a:r>
            <a:r>
              <a:rPr lang="en-GB" altLang="en-US" sz="1200" b="1" dirty="0" smtClean="0">
                <a:latin typeface="Arial "/>
              </a:rPr>
              <a:t>Changsha, China</a:t>
            </a:r>
            <a:endParaRPr lang="en-GB" altLang="en-US" sz="1200" b="1" dirty="0">
              <a:latin typeface="Arial "/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xmlns="" id="{B2998D60-2FC3-89A5-0232-32949C9757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7335" y="36514"/>
            <a:ext cx="18486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600" b="1" dirty="0" smtClean="0">
                <a:solidFill>
                  <a:srgbClr val="0000FF"/>
                </a:solidFill>
                <a:latin typeface="Arial "/>
              </a:rPr>
              <a:t>S2-2405046</a:t>
            </a:r>
            <a:endParaRPr lang="en-GB" altLang="en-US" sz="16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610476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Summary of draft session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CATT, </a:t>
            </a:r>
            <a:r>
              <a:rPr lang="en-GB" altLang="en-US" smtClean="0"/>
              <a:t>China Mobile, 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xmlns="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endParaRPr lang="en-GB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Interim conclusion for </a:t>
            </a:r>
            <a:r>
              <a:rPr lang="en-GB" altLang="en-US" dirty="0" smtClean="0"/>
              <a:t>KI#1-5 &amp; 6</a:t>
            </a:r>
            <a:endParaRPr lang="zh-CN" altLang="en-US" dirty="0"/>
          </a:p>
        </p:txBody>
      </p:sp>
      <p:sp>
        <p:nvSpPr>
          <p:cNvPr id="6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 txBox="1">
            <a:spLocks/>
          </p:cNvSpPr>
          <p:nvPr/>
        </p:nvSpPr>
        <p:spPr>
          <a:xfrm>
            <a:off x="330894" y="1834624"/>
            <a:ext cx="11319515" cy="97630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KI#1-5: </a:t>
            </a:r>
          </a:p>
          <a:p>
            <a:pPr lvl="0" fontAlgn="auto">
              <a:lnSpc>
                <a:spcPct val="100000"/>
              </a:lnSpc>
              <a:spcAft>
                <a:spcPts val="0"/>
              </a:spcAft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Solution#8 is the only solution, which introduces two new RAT type since</a:t>
            </a:r>
            <a:r>
              <a:rPr lang="en-US" altLang="zh-CN" sz="160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Arial"/>
              </a:rPr>
              <a:t> </a:t>
            </a:r>
            <a:r>
              <a:rPr lang="en-US" altLang="zh-CN" sz="16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Arial"/>
              </a:rPr>
              <a:t>regenerative-based satellite access 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has different </a:t>
            </a:r>
            <a:r>
              <a:rPr kumimoji="0" lang="en-US" altLang="zh-CN" sz="16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Uu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 delay from transparent mode satellite access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7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 txBox="1">
            <a:spLocks/>
          </p:cNvSpPr>
          <p:nvPr/>
        </p:nvSpPr>
        <p:spPr>
          <a:xfrm>
            <a:off x="302050" y="2969554"/>
            <a:ext cx="11348357" cy="894725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0068B7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</a:rPr>
              <a:t>Proposal: (open)</a:t>
            </a:r>
          </a:p>
          <a:p>
            <a:pPr lvl="1" indent="-288000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72000" algn="l"/>
                <a:tab pos="360000" algn="l"/>
              </a:tabLst>
              <a:defRPr/>
            </a:pPr>
            <a:r>
              <a:rPr lang="en-US" altLang="zh-CN" strike="sngStrike" dirty="0" smtClean="0">
                <a:solidFill>
                  <a:srgbClr val="FF0000"/>
                </a:solidFill>
              </a:rPr>
              <a:t>New </a:t>
            </a:r>
            <a:r>
              <a:rPr lang="en-US" altLang="zh-CN" strike="sngStrike" dirty="0">
                <a:solidFill>
                  <a:srgbClr val="FF0000"/>
                </a:solidFill>
              </a:rPr>
              <a:t>RAT types need to be introduced for regenerative payload NGSO satellite access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 txBox="1">
            <a:spLocks/>
          </p:cNvSpPr>
          <p:nvPr/>
        </p:nvSpPr>
        <p:spPr>
          <a:xfrm>
            <a:off x="330894" y="4178484"/>
            <a:ext cx="11319515" cy="86500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KI#1-6: </a:t>
            </a:r>
          </a:p>
          <a:p>
            <a:pPr lvl="0" fontAlgn="auto">
              <a:lnSpc>
                <a:spcPct val="100000"/>
              </a:lnSpc>
              <a:spcAft>
                <a:spcPts val="0"/>
              </a:spcAft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</a:rPr>
              <a:t>Solution#34 is the only solution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内容占位符 1">
            <a:extLst>
              <a:ext uri="{FF2B5EF4-FFF2-40B4-BE49-F238E27FC236}">
                <a16:creationId xmlns="" xmlns:a16="http://schemas.microsoft.com/office/drawing/2014/main" id="{FAB7838E-AB9C-473F-A1D2-29F7D4851430}"/>
              </a:ext>
            </a:extLst>
          </p:cNvPr>
          <p:cNvSpPr txBox="1">
            <a:spLocks/>
          </p:cNvSpPr>
          <p:nvPr/>
        </p:nvSpPr>
        <p:spPr>
          <a:xfrm>
            <a:off x="302047" y="5482746"/>
            <a:ext cx="11348357" cy="872899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0068B7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Proposal: </a:t>
            </a:r>
          </a:p>
          <a:p>
            <a:pPr marL="685800" marR="0" lvl="1" indent="-2880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72000" algn="l"/>
                <a:tab pos="360000" algn="l"/>
              </a:tabLst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AMF discovery is based on the configurations</a:t>
            </a:r>
            <a:r>
              <a:rPr kumimoji="0" lang="en-US" altLang="zh-CN" sz="2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on the </a:t>
            </a:r>
            <a:r>
              <a:rPr kumimoji="0" lang="en-US" altLang="zh-CN" sz="20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gNB</a:t>
            </a:r>
            <a:r>
              <a:rPr kumimoji="0" lang="en-US" altLang="zh-CN" sz="2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, No normative work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4030932"/>
            <a:ext cx="12192000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8622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Overview</a:t>
            </a:r>
            <a:endParaRPr lang="en-GB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45429"/>
              </p:ext>
            </p:extLst>
          </p:nvPr>
        </p:nvGraphicFramePr>
        <p:xfrm>
          <a:off x="542928" y="1854639"/>
          <a:ext cx="10958514" cy="4807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91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86126"/>
                <a:gridCol w="2843213"/>
              </a:tblGrid>
              <a:tr h="29235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 smtClean="0"/>
                        <a:t>Architecture options  for KI#2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A-Single Satellite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B-Multiple Satellite</a:t>
                      </a:r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G1: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onboard only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#20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#X(HW)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8949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G2: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partial MME onboard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G3: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whole MME onboard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#13, #22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G4: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partial  C-SGN onboard </a:t>
                      </a:r>
                      <a:r>
                        <a:rPr lang="en-US" altLang="zh-CN" sz="1800" dirty="0" smtClean="0">
                          <a:solidFill>
                            <a:srgbClr val="FF0000"/>
                          </a:solidFill>
                        </a:rPr>
                        <a:t>same as G2 for SMS and CP (+ do not prevent support of UP)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-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#15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G5: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whole  C-SGN onboard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#16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-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G6: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C-SGN with new function (SFCF)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#17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-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G7: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whole MME + HSS onboard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#18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#Y(OPPO)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3540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G8: </a:t>
                      </a:r>
                      <a:r>
                        <a:rPr lang="en-US" altLang="zh-CN" sz="1800" dirty="0" err="1" smtClean="0"/>
                        <a:t>eNB</a:t>
                      </a:r>
                      <a:r>
                        <a:rPr lang="en-US" altLang="zh-CN" sz="1800" dirty="0" smtClean="0"/>
                        <a:t> + whole CN + </a:t>
                      </a:r>
                      <a:r>
                        <a:rPr lang="en-US" altLang="zh-CN" sz="1800" dirty="0" err="1" smtClean="0"/>
                        <a:t>EndPoint</a:t>
                      </a:r>
                      <a:r>
                        <a:rPr lang="en-US" altLang="zh-CN" sz="1800" dirty="0" smtClean="0"/>
                        <a:t> Proxy onboard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#19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#Z(HW/QC)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1912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</a:t>
            </a:r>
            <a:r>
              <a:rPr lang="en-GB" altLang="en-US" dirty="0" smtClean="0"/>
              <a:t>valuation Criteria</a:t>
            </a:r>
            <a:endParaRPr lang="en-GB" altLang="en-US" dirty="0"/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474132" y="1817512"/>
            <a:ext cx="10735735" cy="9971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t">
              <a:lnSpc>
                <a:spcPct val="150000"/>
              </a:lnSpc>
              <a:spcAft>
                <a:spcPts val="1200"/>
              </a:spcAft>
              <a:buNone/>
              <a:tabLst>
                <a:tab pos="18000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latin typeface="Arial"/>
                <a:ea typeface="微软雅黑"/>
              </a:rPr>
              <a:t>It is proposed to discuss evaluation criteria first, the criteria shall be defined based on capability, performance and feasibility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130" y="2868233"/>
            <a:ext cx="11563381" cy="32778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/>
              <a:t>Following initial criteria are proposed: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>
                <a:solidFill>
                  <a:srgbClr val="FF0000"/>
                </a:solidFill>
              </a:rPr>
              <a:t>C1: </a:t>
            </a:r>
            <a:r>
              <a:rPr lang="en-US" altLang="zh-CN" sz="1200" dirty="0">
                <a:solidFill>
                  <a:srgbClr val="FF0000"/>
                </a:solidFill>
              </a:rPr>
              <a:t>Support of </a:t>
            </a:r>
            <a:r>
              <a:rPr lang="en-US" altLang="zh-CN" sz="1200" dirty="0" smtClean="0">
                <a:solidFill>
                  <a:srgbClr val="FF0000"/>
                </a:solidFill>
              </a:rPr>
              <a:t>roaming (the definition of roaming should be clarified)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>
                <a:solidFill>
                  <a:srgbClr val="FF0000"/>
                </a:solidFill>
              </a:rPr>
              <a:t>C2: Support of multiple satellites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C3: </a:t>
            </a:r>
            <a:r>
              <a:rPr lang="en-US" altLang="zh-CN" sz="1200" dirty="0"/>
              <a:t>Support of SMS service, </a:t>
            </a:r>
            <a:r>
              <a:rPr lang="en-US" altLang="zh-CN" sz="1200" dirty="0" err="1"/>
              <a:t>CIoT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CP small </a:t>
            </a:r>
            <a:r>
              <a:rPr lang="en-US" altLang="zh-CN" sz="1200" dirty="0"/>
              <a:t>data transmission at </a:t>
            </a:r>
            <a:r>
              <a:rPr lang="en-US" altLang="zh-CN" sz="1200" dirty="0" smtClean="0"/>
              <a:t>least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C4: </a:t>
            </a:r>
            <a:r>
              <a:rPr lang="en-US" altLang="zh-CN" sz="1200" dirty="0"/>
              <a:t>Delay for </a:t>
            </a:r>
            <a:r>
              <a:rPr lang="en-US" altLang="zh-CN" sz="1200" dirty="0" smtClean="0"/>
              <a:t>a UE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complete the attach procedure and for a registered UE to access service</a:t>
            </a:r>
            <a:endParaRPr lang="en-US" altLang="zh-CN" sz="12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C5: 3GPP </a:t>
            </a:r>
            <a:r>
              <a:rPr lang="en-US" altLang="zh-CN" sz="1200" dirty="0"/>
              <a:t>procedures which would require </a:t>
            </a:r>
            <a:r>
              <a:rPr lang="en-US" altLang="zh-CN" sz="1200" dirty="0" smtClean="0"/>
              <a:t>change or new definition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C6: proprietary </a:t>
            </a:r>
            <a:r>
              <a:rPr lang="en-US" altLang="zh-CN" sz="1200" dirty="0"/>
              <a:t>NFs needed to support </a:t>
            </a:r>
            <a:r>
              <a:rPr lang="en-US" altLang="zh-CN" sz="1200" dirty="0" smtClean="0"/>
              <a:t>SSF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/>
              <a:t>C7: </a:t>
            </a:r>
            <a:r>
              <a:rPr lang="en-US" altLang="zh-CN" sz="1200" dirty="0"/>
              <a:t>Compute and storage requirements on satellite considering limitation of satellite payload, which can be estimated based on NFs deployed on the satellite</a:t>
            </a:r>
            <a:r>
              <a:rPr lang="en-US" altLang="zh-CN" sz="1200" dirty="0" smtClean="0"/>
              <a:t>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 smtClean="0"/>
              <a:t>C8: UE location verification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 smtClean="0"/>
              <a:t>C9: Support of MT data transmission.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 smtClean="0"/>
              <a:t>C10: Security consideration.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dirty="0" smtClean="0"/>
              <a:t>…</a:t>
            </a:r>
            <a:endParaRPr lang="en-US" altLang="zh-CN" sz="1050" dirty="0"/>
          </a:p>
        </p:txBody>
      </p:sp>
    </p:spTree>
    <p:extLst>
      <p:ext uri="{BB962C8B-B14F-4D97-AF65-F5344CB8AC3E}">
        <p14:creationId xmlns:p14="http://schemas.microsoft.com/office/powerpoint/2010/main" val="16825498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olidFill>
                  <a:srgbClr val="FF0000"/>
                </a:solidFill>
              </a:rPr>
              <a:t>Way forward for KI#2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689" y="1865838"/>
            <a:ext cx="11029246" cy="233910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Architectures only supporting single satellite have too much delay </a:t>
            </a:r>
            <a:r>
              <a:rPr lang="en-US" altLang="zh-CN" dirty="0">
                <a:solidFill>
                  <a:srgbClr val="002060"/>
                </a:solidFill>
                <a:latin typeface="Arial"/>
              </a:rPr>
              <a:t>to obtain network </a:t>
            </a: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services, and then shall not be considered for further work.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002060"/>
                </a:solidFill>
                <a:latin typeface="Arial"/>
              </a:rPr>
              <a:t>Sending LS to SA3 to </a:t>
            </a: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check whether </a:t>
            </a:r>
            <a:r>
              <a:rPr lang="en-US" altLang="zh-CN" dirty="0">
                <a:solidFill>
                  <a:srgbClr val="002060"/>
                </a:solidFill>
                <a:latin typeface="Arial"/>
              </a:rPr>
              <a:t>the architecture with </a:t>
            </a:r>
            <a:r>
              <a:rPr lang="en-US" altLang="zh-CN" dirty="0" err="1" smtClean="0">
                <a:solidFill>
                  <a:srgbClr val="002060"/>
                </a:solidFill>
                <a:latin typeface="Arial"/>
              </a:rPr>
              <a:t>eNB</a:t>
            </a: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 onboard can prevent security issue, e.g. FBS and DDoS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Sending LS to SA3 to check whether the architecture with HSS onboard can support roaming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dirty="0" smtClean="0">
              <a:solidFill>
                <a:srgbClr val="002060"/>
              </a:solidFill>
              <a:latin typeface="Arial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dirty="0" smtClean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7210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912" y="3303587"/>
            <a:ext cx="10515600" cy="1130301"/>
          </a:xfrm>
        </p:spPr>
        <p:txBody>
          <a:bodyPr/>
          <a:lstStyle/>
          <a:p>
            <a:pPr algn="ctr"/>
            <a:r>
              <a:rPr lang="en-US" altLang="zh-CN" dirty="0" smtClean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96128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5933" y="2964920"/>
            <a:ext cx="10515600" cy="1130301"/>
          </a:xfrm>
        </p:spPr>
        <p:txBody>
          <a:bodyPr/>
          <a:lstStyle/>
          <a:p>
            <a:r>
              <a:rPr lang="en-US" altLang="zh-CN" dirty="0" smtClean="0"/>
              <a:t>KI#2</a:t>
            </a:r>
            <a:r>
              <a:rPr lang="en-US" altLang="zh-CN" dirty="0"/>
              <a:t>: Support of Store and Forward Satellite operation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16445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 Evaluation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786813"/>
              </p:ext>
            </p:extLst>
          </p:nvPr>
        </p:nvGraphicFramePr>
        <p:xfrm>
          <a:off x="146757" y="261992"/>
          <a:ext cx="11864621" cy="6432523"/>
        </p:xfrm>
        <a:graphic>
          <a:graphicData uri="http://schemas.openxmlformats.org/drawingml/2006/table">
            <a:tbl>
              <a:tblPr firstRow="1" firstCol="1" bandRow="1"/>
              <a:tblGrid>
                <a:gridCol w="1717545"/>
                <a:gridCol w="1209061"/>
                <a:gridCol w="610180"/>
                <a:gridCol w="779674"/>
                <a:gridCol w="3706283"/>
                <a:gridCol w="3841878"/>
              </a:tblGrid>
              <a:tr h="4891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Architecture options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Further </a:t>
                      </a:r>
                      <a:r>
                        <a:rPr lang="en-GB" sz="1200" dirty="0" smtClean="0">
                          <a:effectLst/>
                        </a:rPr>
                        <a:t>Classification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Sol </a:t>
                      </a:r>
                      <a:r>
                        <a:rPr lang="en-GB" sz="1200" dirty="0">
                          <a:effectLst/>
                        </a:rPr>
                        <a:t>#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/>
                          <a:ea typeface="微软雅黑"/>
                          <a:cs typeface="+mn-cs"/>
                        </a:rPr>
                        <a:t>C1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 marL="22381" marR="22381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C2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C3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</a:tr>
              <a:tr h="86319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G1: </a:t>
                      </a:r>
                      <a:r>
                        <a:rPr lang="en-GB" sz="1200" dirty="0" err="1">
                          <a:effectLst/>
                        </a:rPr>
                        <a:t>eNB</a:t>
                      </a:r>
                      <a:r>
                        <a:rPr lang="en-GB" sz="1200" dirty="0">
                          <a:effectLst/>
                        </a:rPr>
                        <a:t> only </a:t>
                      </a:r>
                      <a:r>
                        <a:rPr lang="en-GB" sz="1200" dirty="0" err="1">
                          <a:effectLst/>
                        </a:rPr>
                        <a:t>onboard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G1-1: Single-sat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#20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宋体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2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 </a:t>
                      </a:r>
                      <a:r>
                        <a:rPr lang="en-GB" sz="1200" dirty="0">
                          <a:effectLst/>
                        </a:rPr>
                        <a:t>times of </a:t>
                      </a:r>
                      <a:r>
                        <a:rPr lang="en-GB" sz="1200" dirty="0" smtClean="0">
                          <a:effectLst/>
                        </a:rPr>
                        <a:t> satellite orbiting before</a:t>
                      </a:r>
                      <a:r>
                        <a:rPr lang="en-GB" sz="1200" baseline="0" dirty="0" smtClean="0">
                          <a:effectLst/>
                        </a:rPr>
                        <a:t> sending the first UL packet: </a:t>
                      </a:r>
                      <a:r>
                        <a:rPr lang="en-GB" altLang="zh-CN" sz="1200" dirty="0" smtClean="0">
                          <a:effectLst/>
                        </a:rPr>
                        <a:t>24*3 = 72 hours*</a:t>
                      </a:r>
                      <a:endParaRPr lang="en-GB" sz="12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</a:rPr>
                        <a:t>*24 hours for same satellite to serve the UE again at worst case</a:t>
                      </a:r>
                      <a:endParaRPr lang="zh-CN" sz="11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eNB is required to S&amp;F UL/DL data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  <a:tr h="6773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G1-2: Multi-sat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#X(HW)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altLang="zh-CN" sz="1200" dirty="0" smtClean="0">
                        <a:effectLst/>
                        <a:latin typeface="Times New Roman"/>
                        <a:ea typeface="+mn-ea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</a:rPr>
                        <a:t>3 </a:t>
                      </a:r>
                      <a:r>
                        <a:rPr lang="en-GB" sz="1200" dirty="0">
                          <a:effectLst/>
                        </a:rPr>
                        <a:t>times of </a:t>
                      </a:r>
                      <a:r>
                        <a:rPr lang="en-GB" sz="1200" dirty="0" smtClean="0">
                          <a:effectLst/>
                        </a:rPr>
                        <a:t>satellite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orbiting:</a:t>
                      </a:r>
                      <a:r>
                        <a:rPr lang="en-GB" sz="1200" baseline="0" dirty="0" smtClean="0">
                          <a:effectLst/>
                        </a:rPr>
                        <a:t>  </a:t>
                      </a:r>
                      <a:r>
                        <a:rPr lang="en-GB" altLang="zh-CN" sz="1200" dirty="0" smtClean="0">
                          <a:effectLst/>
                        </a:rPr>
                        <a:t>1.5*3 = 4.5 hours*</a:t>
                      </a:r>
                      <a:endParaRPr lang="en-US" sz="1200" dirty="0" smtClean="0">
                        <a:effectLst/>
                      </a:endParaRPr>
                    </a:p>
                    <a:p>
                      <a:pPr>
                        <a:spcAft>
                          <a:spcPts val="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*when multi-satellites are involved, each time of </a:t>
                      </a:r>
                      <a:r>
                        <a:rPr lang="en-US" sz="1100" dirty="0" err="1" smtClean="0">
                          <a:effectLst/>
                        </a:rPr>
                        <a:t>signalling</a:t>
                      </a:r>
                      <a:r>
                        <a:rPr lang="en-US" sz="1100" dirty="0" smtClean="0">
                          <a:effectLst/>
                        </a:rPr>
                        <a:t> S&amp;F requires approximately 1.5 -2hours</a:t>
                      </a:r>
                      <a:endParaRPr lang="zh-CN" sz="1100" dirty="0">
                        <a:effectLst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eNB is required to S&amp;F UL/DL data and calculate serving eNB list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</a:tr>
              <a:tr h="31133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G2: </a:t>
                      </a:r>
                      <a:r>
                        <a:rPr lang="en-GB" sz="1200" dirty="0" err="1">
                          <a:effectLst/>
                        </a:rPr>
                        <a:t>eNB</a:t>
                      </a:r>
                      <a:r>
                        <a:rPr lang="en-GB" sz="1200" dirty="0">
                          <a:effectLst/>
                        </a:rPr>
                        <a:t> + partial MME </a:t>
                      </a:r>
                      <a:r>
                        <a:rPr lang="en-GB" sz="1200" dirty="0" err="1">
                          <a:effectLst/>
                        </a:rPr>
                        <a:t>onboard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G2-1: Single-sat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#14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altLang="zh-CN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 time,</a:t>
                      </a:r>
                      <a:r>
                        <a:rPr lang="en-GB" sz="1200" baseline="0" dirty="0" smtClean="0">
                          <a:effectLst/>
                        </a:rPr>
                        <a:t> 24 hours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MME-SAT processes attach </a:t>
                      </a:r>
                      <a:r>
                        <a:rPr lang="en-GB" sz="1200" dirty="0">
                          <a:effectLst/>
                        </a:rPr>
                        <a:t>request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  <a:tr h="3113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G2-2: Multi-sat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#11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</a:rPr>
                        <a:t>3 times, </a:t>
                      </a:r>
                      <a:r>
                        <a:rPr lang="en-GB" altLang="zh-CN" sz="1200" dirty="0" smtClean="0">
                          <a:effectLst/>
                        </a:rPr>
                        <a:t>4.5 hours</a:t>
                      </a:r>
                      <a:endParaRPr lang="zh-CN" altLang="zh-CN" sz="1200" dirty="0" smtClean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MME-SAT </a:t>
                      </a:r>
                      <a:r>
                        <a:rPr lang="en-GB" sz="1200" dirty="0">
                          <a:effectLst/>
                        </a:rPr>
                        <a:t>doesn’t </a:t>
                      </a:r>
                      <a:r>
                        <a:rPr lang="en-GB" altLang="zh-CN" sz="1200" dirty="0" smtClean="0">
                          <a:effectLst/>
                        </a:rPr>
                        <a:t>process </a:t>
                      </a:r>
                      <a:r>
                        <a:rPr lang="en-GB" sz="1200" dirty="0" smtClean="0">
                          <a:effectLst/>
                        </a:rPr>
                        <a:t>attach </a:t>
                      </a:r>
                      <a:r>
                        <a:rPr lang="en-GB" sz="1200" dirty="0">
                          <a:effectLst/>
                        </a:rPr>
                        <a:t>procedure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</a:tr>
              <a:tr h="48912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G3: eNB + whole MME onboard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G3-1: Single-sat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#13, #22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</a:rPr>
                        <a:t>1 time, </a:t>
                      </a:r>
                      <a:r>
                        <a:rPr lang="en-GB" altLang="zh-CN" sz="1200" dirty="0" smtClean="0">
                          <a:effectLst/>
                        </a:rPr>
                        <a:t>24 hours</a:t>
                      </a:r>
                      <a:endParaRPr lang="zh-CN" altLang="zh-CN" sz="1200" dirty="0" smtClean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MME </a:t>
                      </a:r>
                      <a:r>
                        <a:rPr lang="en-GB" sz="1200" dirty="0">
                          <a:effectLst/>
                        </a:rPr>
                        <a:t>on board </a:t>
                      </a:r>
                      <a:r>
                        <a:rPr lang="en-GB" altLang="zh-CN" sz="1200" dirty="0" smtClean="0">
                          <a:effectLst/>
                        </a:rPr>
                        <a:t>processes </a:t>
                      </a:r>
                      <a:r>
                        <a:rPr lang="en-GB" sz="1200" dirty="0" smtClean="0">
                          <a:effectLst/>
                        </a:rPr>
                        <a:t>attach </a:t>
                      </a:r>
                      <a:r>
                        <a:rPr lang="en-GB" sz="1200" dirty="0">
                          <a:effectLst/>
                        </a:rPr>
                        <a:t>procedure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  <a:tr h="5144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G3-2: </a:t>
                      </a:r>
                      <a:r>
                        <a:rPr lang="en-GB" sz="1200" dirty="0" smtClean="0">
                          <a:effectLst/>
                        </a:rPr>
                        <a:t>Multi-sat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#12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 time, 1.5 hours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MME </a:t>
                      </a:r>
                      <a:r>
                        <a:rPr lang="en-GB" sz="1200" dirty="0">
                          <a:effectLst/>
                        </a:rPr>
                        <a:t>on board </a:t>
                      </a:r>
                      <a:r>
                        <a:rPr lang="en-GB" altLang="zh-CN" sz="1200" dirty="0" smtClean="0">
                          <a:effectLst/>
                        </a:rPr>
                        <a:t>processes </a:t>
                      </a:r>
                      <a:r>
                        <a:rPr lang="en-GB" sz="1200" dirty="0" smtClean="0">
                          <a:effectLst/>
                        </a:rPr>
                        <a:t>attach </a:t>
                      </a:r>
                      <a:r>
                        <a:rPr lang="en-GB" sz="1200" dirty="0">
                          <a:effectLst/>
                        </a:rPr>
                        <a:t>procedure with the help of anchor MME on the ground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</a:tr>
              <a:tr h="4891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G4: eNB + partial C-SGN onboard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Multi-sat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#15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2 times, 3 hours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partial C-SGN on-board </a:t>
                      </a:r>
                      <a:r>
                        <a:rPr lang="en-GB" sz="1200" dirty="0" smtClean="0">
                          <a:effectLst/>
                        </a:rPr>
                        <a:t>process </a:t>
                      </a:r>
                      <a:r>
                        <a:rPr lang="en-GB" sz="1200" dirty="0">
                          <a:effectLst/>
                        </a:rPr>
                        <a:t>attach request with the help of C-SGN on the ground 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  <a:tr h="4891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G5: eNB + whole C-SGN onboard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Single-sat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#16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2 times, 48 hours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C-SGN </a:t>
                      </a:r>
                      <a:r>
                        <a:rPr lang="en-GB" sz="1200" dirty="0" smtClean="0">
                          <a:effectLst/>
                        </a:rPr>
                        <a:t>on-board</a:t>
                      </a:r>
                      <a:r>
                        <a:rPr lang="en-GB" sz="1200" baseline="0" dirty="0" smtClean="0"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processes </a:t>
                      </a:r>
                      <a:r>
                        <a:rPr lang="en-GB" sz="1200" dirty="0">
                          <a:effectLst/>
                        </a:rPr>
                        <a:t>attach request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</a:tr>
              <a:tr h="641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G6: </a:t>
                      </a:r>
                      <a:r>
                        <a:rPr lang="en-GB" sz="1200" dirty="0" err="1">
                          <a:effectLst/>
                        </a:rPr>
                        <a:t>eNB</a:t>
                      </a:r>
                      <a:r>
                        <a:rPr lang="en-GB" sz="1200" dirty="0">
                          <a:effectLst/>
                        </a:rPr>
                        <a:t> + C-SGN with new function </a:t>
                      </a:r>
                      <a:r>
                        <a:rPr lang="en-GB" sz="1200" dirty="0" err="1" smtClean="0">
                          <a:effectLst/>
                        </a:rPr>
                        <a:t>onboard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Single-sat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#17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immediately</a:t>
                      </a:r>
                      <a:r>
                        <a:rPr lang="en-GB" sz="1200" dirty="0">
                          <a:effectLst/>
                        </a:rPr>
                        <a:t>, </a:t>
                      </a:r>
                      <a:endParaRPr lang="en-GB" sz="1200" dirty="0" smtClean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24hours </a:t>
                      </a:r>
                      <a:r>
                        <a:rPr lang="en-GB" sz="1200" dirty="0">
                          <a:effectLst/>
                        </a:rPr>
                        <a:t>at most to receive DL signalling/data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C-SGN on-board </a:t>
                      </a:r>
                      <a:r>
                        <a:rPr lang="en-GB" sz="1200" dirty="0" smtClean="0">
                          <a:effectLst/>
                        </a:rPr>
                        <a:t> processes </a:t>
                      </a:r>
                      <a:r>
                        <a:rPr lang="en-GB" sz="1200" dirty="0">
                          <a:effectLst/>
                        </a:rPr>
                        <a:t>attach request</a:t>
                      </a:r>
                      <a:endParaRPr lang="zh-CN" sz="12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 new SFCF is introduced to manage UE </a:t>
                      </a:r>
                      <a:r>
                        <a:rPr lang="en-GB" sz="1200" dirty="0" smtClean="0">
                          <a:effectLst/>
                        </a:rPr>
                        <a:t>subscription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  <a:tr h="641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G7: eNB + whole MME + HSS onboard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Single-sat?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#18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200" dirty="0" smtClean="0">
                          <a:effectLst/>
                        </a:rPr>
                        <a:t>immediately, 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200" dirty="0" smtClean="0">
                          <a:effectLst/>
                        </a:rPr>
                        <a:t>24hours at most to receive DL signalling/data</a:t>
                      </a:r>
                      <a:endParaRPr lang="zh-CN" alt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MME and HSS are deployed on the satellite.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</a:tr>
              <a:tr h="5144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G8: </a:t>
                      </a:r>
                      <a:r>
                        <a:rPr lang="en-GB" sz="1200" dirty="0" err="1">
                          <a:effectLst/>
                        </a:rPr>
                        <a:t>eNB</a:t>
                      </a:r>
                      <a:r>
                        <a:rPr lang="en-GB" sz="1200" dirty="0">
                          <a:effectLst/>
                        </a:rPr>
                        <a:t> + whole CN + </a:t>
                      </a:r>
                      <a:r>
                        <a:rPr lang="en-GB" sz="1200" dirty="0" smtClean="0">
                          <a:effectLst/>
                        </a:rPr>
                        <a:t>Proxy </a:t>
                      </a:r>
                      <a:r>
                        <a:rPr lang="en-GB" sz="1200" dirty="0" err="1">
                          <a:effectLst/>
                        </a:rPr>
                        <a:t>onboard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Single-sat??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#19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/>
                          <a:ea typeface="+mn-ea"/>
                        </a:rPr>
                        <a:t>SMS, </a:t>
                      </a:r>
                      <a:r>
                        <a:rPr lang="en-US" altLang="zh-CN" sz="1200" dirty="0" err="1" smtClean="0"/>
                        <a:t>CIoT</a:t>
                      </a:r>
                      <a:r>
                        <a:rPr lang="en-US" altLang="zh-CN" sz="1200" dirty="0" smtClean="0"/>
                        <a:t>, IMS? …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immediately</a:t>
                      </a:r>
                      <a:r>
                        <a:rPr lang="en-GB" sz="1200" dirty="0">
                          <a:effectLst/>
                        </a:rPr>
                        <a:t>, 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Whole CN and a new application layer end point proxy are deployed on the satellite. </a:t>
                      </a:r>
                      <a:endParaRPr lang="zh-CN" sz="1200" dirty="0">
                        <a:effectLst/>
                      </a:endParaRPr>
                    </a:p>
                  </a:txBody>
                  <a:tcPr marL="22381" marR="22381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970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Evaluation</a:t>
            </a:r>
            <a:endParaRPr lang="en-GB" altLang="en-US" dirty="0"/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474132" y="1817512"/>
            <a:ext cx="10735735" cy="13095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tabLst>
                <a:tab pos="180000" algn="l"/>
              </a:tabLst>
            </a:pPr>
            <a:r>
              <a:rPr lang="en-US" altLang="zh-CN" sz="1800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For C4:</a:t>
            </a:r>
          </a:p>
          <a:p>
            <a:pPr marL="742950" lvl="1" indent="-285750" eaLnBrk="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180000" algn="l"/>
              </a:tabLst>
            </a:pPr>
            <a:r>
              <a:rPr lang="en-GB" altLang="zh-CN" sz="1600" dirty="0"/>
              <a:t>Architecture </a:t>
            </a:r>
            <a:r>
              <a:rPr lang="en-US" altLang="zh-CN" sz="1600" dirty="0" smtClean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G1-G5 can support roaming as HSS is on the ground</a:t>
            </a:r>
          </a:p>
          <a:p>
            <a:pPr marL="742950" lvl="1" indent="-285750" eaLnBrk="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180000" algn="l"/>
              </a:tabLst>
            </a:pPr>
            <a:r>
              <a:rPr lang="en-GB" altLang="zh-CN" sz="1600" dirty="0"/>
              <a:t>Architecture </a:t>
            </a:r>
            <a:r>
              <a:rPr lang="en-US" altLang="zh-CN" sz="1600" dirty="0" smtClean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G6-G8  can also support roaming if the HSS on board can store UE credential per PLMN: </a:t>
            </a:r>
            <a:endParaRPr lang="en-US" altLang="zh-CN" sz="16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132" y="3510848"/>
            <a:ext cx="10735736" cy="27238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prstClr val="black"/>
                </a:solidFill>
              </a:rPr>
              <a:t>Further analysis to the evaluation results: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prstClr val="black"/>
                </a:solidFill>
              </a:rPr>
              <a:t>Architecture </a:t>
            </a:r>
            <a:r>
              <a:rPr lang="en-US" altLang="zh-CN" sz="1600" dirty="0">
                <a:solidFill>
                  <a:prstClr val="black"/>
                </a:solidFill>
              </a:rPr>
              <a:t>options </a:t>
            </a:r>
            <a:r>
              <a:rPr lang="en-US" altLang="zh-CN" sz="1600" dirty="0" smtClean="0">
                <a:solidFill>
                  <a:prstClr val="black"/>
                </a:solidFill>
              </a:rPr>
              <a:t>G1-2</a:t>
            </a:r>
            <a:r>
              <a:rPr lang="en-US" altLang="zh-CN" sz="1600" dirty="0">
                <a:solidFill>
                  <a:prstClr val="black"/>
                </a:solidFill>
              </a:rPr>
              <a:t>, G2-2, G3-2, G4, G6, </a:t>
            </a:r>
            <a:r>
              <a:rPr lang="en-US" altLang="zh-CN" sz="1600" dirty="0" smtClean="0">
                <a:solidFill>
                  <a:prstClr val="black"/>
                </a:solidFill>
              </a:rPr>
              <a:t>G7 and G8 have rational delay to obtain </a:t>
            </a:r>
            <a:r>
              <a:rPr lang="en-US" altLang="zh-CN" sz="1600" dirty="0">
                <a:solidFill>
                  <a:prstClr val="black"/>
                </a:solidFill>
              </a:rPr>
              <a:t>network </a:t>
            </a:r>
            <a:r>
              <a:rPr lang="en-US" altLang="zh-CN" sz="1600" dirty="0" smtClean="0">
                <a:solidFill>
                  <a:prstClr val="black"/>
                </a:solidFill>
              </a:rPr>
              <a:t>services;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</a:rPr>
              <a:t>The nature of G2-2, G3-2 and G4 are same, i.e. MME functionalities are deployed on the satellite and </a:t>
            </a:r>
            <a:r>
              <a:rPr lang="en-US" altLang="zh-CN" sz="1600" dirty="0" smtClean="0">
                <a:solidFill>
                  <a:prstClr val="black"/>
                </a:solidFill>
              </a:rPr>
              <a:t>ground;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prstClr val="black"/>
                </a:solidFill>
              </a:rPr>
              <a:t>G1-2 </a:t>
            </a:r>
            <a:r>
              <a:rPr lang="en-US" altLang="zh-CN" sz="1600" dirty="0">
                <a:solidFill>
                  <a:prstClr val="black"/>
                </a:solidFill>
              </a:rPr>
              <a:t>would be vulnerable to DDoS attack, further evaluation in SA3 is needed.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</a:rPr>
              <a:t>G6 and G8 introduce new function on board and then have much more system impact and satellite resource consumption</a:t>
            </a:r>
          </a:p>
        </p:txBody>
      </p:sp>
    </p:spTree>
    <p:extLst>
      <p:ext uri="{BB962C8B-B14F-4D97-AF65-F5344CB8AC3E}">
        <p14:creationId xmlns:p14="http://schemas.microsoft.com/office/powerpoint/2010/main" val="393536144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0000"/>
                </a:solidFill>
              </a:rPr>
              <a:t>Interim </a:t>
            </a:r>
            <a:r>
              <a:rPr lang="en-GB" altLang="en-US" dirty="0" smtClean="0">
                <a:solidFill>
                  <a:srgbClr val="FF0000"/>
                </a:solidFill>
              </a:rPr>
              <a:t>conclusions for KI#2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689" y="1865838"/>
            <a:ext cx="11029246" cy="31085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 smtClean="0">
                <a:solidFill>
                  <a:srgbClr val="002060"/>
                </a:solidFill>
                <a:latin typeface="Arial"/>
              </a:rPr>
              <a:t>Architecture with the split of MME function into satellite part and ground part is considered to support S&amp;F, including: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srgbClr val="002060"/>
                </a:solidFill>
                <a:latin typeface="Arial"/>
              </a:rPr>
              <a:t>SA3 </a:t>
            </a:r>
            <a:r>
              <a:rPr lang="en-US" altLang="zh-CN" sz="1600" dirty="0">
                <a:solidFill>
                  <a:srgbClr val="002060"/>
                </a:solidFill>
                <a:latin typeface="Arial"/>
              </a:rPr>
              <a:t>is responsible for further study on preventing DDoS attack to </a:t>
            </a:r>
            <a:r>
              <a:rPr lang="en-US" altLang="zh-CN" sz="1600" dirty="0" smtClean="0">
                <a:solidFill>
                  <a:srgbClr val="002060"/>
                </a:solidFill>
                <a:latin typeface="Arial"/>
              </a:rPr>
              <a:t>satellite and other security issues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002060"/>
                </a:solidFill>
                <a:latin typeface="Arial"/>
              </a:rPr>
              <a:t>Architecture with both MME and HSS onboard is also considered to support S&amp;F, further work include: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002060"/>
                </a:solidFill>
                <a:latin typeface="Arial"/>
              </a:rPr>
              <a:t>To allow the UE to send/receive application layer response/confirmation in time, the UE shall be able to attach to multiple satellites to send/receive DL data. 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002060"/>
                </a:solidFill>
                <a:latin typeface="Arial"/>
              </a:rPr>
              <a:t>The HSS onboard shall only store necessary material for completing UE attach.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002060"/>
                </a:solidFill>
                <a:latin typeface="Arial"/>
              </a:rPr>
              <a:t>The HSS shall store necessary material for support roaming</a:t>
            </a:r>
            <a:r>
              <a:rPr lang="en-US" altLang="zh-CN" sz="1600" dirty="0" smtClean="0">
                <a:solidFill>
                  <a:srgbClr val="002060"/>
                </a:solidFill>
                <a:latin typeface="Arial"/>
              </a:rPr>
              <a:t>.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002060"/>
                </a:solidFill>
                <a:latin typeface="Arial"/>
              </a:rPr>
              <a:t>To support the S&amp;F traffic transmission through User Plane, the S-GW/P-GW can be also onboard. Then the Architecture option can also be applied to 5GC deployment (i.e. AMF, SMF, UPF,UDM onboard</a:t>
            </a:r>
            <a:r>
              <a:rPr lang="en-US" altLang="zh-CN" sz="1600" dirty="0" smtClean="0">
                <a:solidFill>
                  <a:srgbClr val="002060"/>
                </a:solidFill>
                <a:latin typeface="Arial"/>
              </a:rPr>
              <a:t>).</a:t>
            </a:r>
            <a:endParaRPr lang="en-US" altLang="zh-CN" sz="1600" dirty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83050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KI#1</a:t>
            </a:r>
            <a:endParaRPr lang="en-GB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23146" y="1800224"/>
            <a:ext cx="11435468" cy="490061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2000" dirty="0"/>
              <a:t>1. N2/S1 connections management:  The consensus is to send an LS including these two options (NG/S1 connection “disconnect/setup” vs “suspend/resume”) to RAN3 to let them make final decision</a:t>
            </a:r>
          </a:p>
          <a:p>
            <a:r>
              <a:rPr lang="en-US" altLang="zh-CN" sz="2000" dirty="0"/>
              <a:t>2. TAI timetable in RAN and CN: No standard impact identified, leave it to RAN </a:t>
            </a:r>
          </a:p>
          <a:p>
            <a:r>
              <a:rPr lang="en-US" altLang="zh-CN" sz="2000" dirty="0"/>
              <a:t>3. Mapped cell ID management: The Mapped Cell IDs should be independent of the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/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that generated them, i.e. the AMF/MME can provide a Mapped Cell ID to a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/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regardless of the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/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ID in the Mapped Cell ID. RAN3 confirmation is needed.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/>
              <a:t>4. feeder link switch with/without AMF change: No normative work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/>
              <a:t>5. User plane management in the case of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 TNL address change due to feeder link switch: DL N3 tunnel can be updated using existing procedure if needed, but no consensus is reached for h</a:t>
            </a:r>
            <a:r>
              <a:rPr lang="en-US" altLang="zh-CN" sz="2000" dirty="0" smtClean="0"/>
              <a:t>ard </a:t>
            </a:r>
            <a:r>
              <a:rPr lang="en-US" altLang="zh-CN" sz="2000" dirty="0"/>
              <a:t>feeder link switch case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/>
              <a:t>6. New RAT types: it is pointed out that the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 onboard can based on configuration know how to determine AN PDB and CN PDB, thus no new RAT type needs to be introduced, but no consensus is reached.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/>
              <a:t>7. AMF discovery is based on the configurations on the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, No normative work.</a:t>
            </a:r>
          </a:p>
        </p:txBody>
      </p:sp>
    </p:spTree>
    <p:extLst>
      <p:ext uri="{BB962C8B-B14F-4D97-AF65-F5344CB8AC3E}">
        <p14:creationId xmlns:p14="http://schemas.microsoft.com/office/powerpoint/2010/main" val="19204706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4363" y="2157416"/>
            <a:ext cx="10972800" cy="41147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KI#2</a:t>
            </a:r>
            <a:endParaRPr lang="en-GB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23146" y="1743072"/>
            <a:ext cx="11271158" cy="604623"/>
          </a:xfrm>
          <a:ln>
            <a:noFill/>
          </a:ln>
        </p:spPr>
        <p:txBody>
          <a:bodyPr/>
          <a:lstStyle/>
          <a:p>
            <a:r>
              <a:rPr lang="en-US" altLang="zh-CN" sz="2400" dirty="0" smtClean="0"/>
              <a:t>Common understanding reached </a:t>
            </a:r>
            <a:r>
              <a:rPr lang="en-US" altLang="zh-CN" sz="2400" dirty="0"/>
              <a:t>for </a:t>
            </a:r>
            <a:r>
              <a:rPr lang="en-US" altLang="zh-CN" sz="2400" dirty="0" smtClean="0"/>
              <a:t>following </a:t>
            </a:r>
            <a:r>
              <a:rPr lang="en-US" altLang="zh-CN" sz="2400" dirty="0"/>
              <a:t>evaluation </a:t>
            </a:r>
            <a:r>
              <a:rPr lang="en-US" altLang="zh-CN" sz="2400" dirty="0" smtClean="0"/>
              <a:t>criteria:</a:t>
            </a:r>
          </a:p>
        </p:txBody>
      </p:sp>
      <p:sp>
        <p:nvSpPr>
          <p:cNvPr id="2" name="矩形 1"/>
          <p:cNvSpPr/>
          <p:nvPr/>
        </p:nvSpPr>
        <p:spPr>
          <a:xfrm>
            <a:off x="6379365" y="2109349"/>
            <a:ext cx="520779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zh-CN" dirty="0"/>
              <a:t>C6: proprietary NFs needed to support SSF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zh-CN" dirty="0"/>
              <a:t>C7: Compute and storage requirements on satellite considering limitation of satellite payload, which can be estimated based on NFs deployed on the satellite.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zh-CN" dirty="0"/>
              <a:t>C8: UE location verification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zh-CN" dirty="0"/>
              <a:t>C9: Support of MT data transmission.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zh-CN" dirty="0"/>
              <a:t>C10: Security.</a:t>
            </a:r>
          </a:p>
        </p:txBody>
      </p:sp>
      <p:sp>
        <p:nvSpPr>
          <p:cNvPr id="3" name="矩形 2"/>
          <p:cNvSpPr/>
          <p:nvPr/>
        </p:nvSpPr>
        <p:spPr>
          <a:xfrm>
            <a:off x="397670" y="2133380"/>
            <a:ext cx="60531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rgbClr val="FF0000"/>
                </a:solidFill>
              </a:rPr>
              <a:t>C1: Support of roaming (the definition of roaming should be clarified)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rgbClr val="FF0000"/>
                </a:solidFill>
              </a:rPr>
              <a:t>C2: Support of multiple satellites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dirty="0"/>
              <a:t>C3: Support of SMS service, </a:t>
            </a:r>
            <a:r>
              <a:rPr lang="en-US" altLang="zh-CN" dirty="0" err="1"/>
              <a:t>CIoT</a:t>
            </a:r>
            <a:r>
              <a:rPr lang="en-US" altLang="zh-CN" dirty="0"/>
              <a:t> CP small data transmission at least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dirty="0"/>
              <a:t>C4: Delay for a UE to complete the attach procedure and for a registered UE to access service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dirty="0"/>
              <a:t>C5: 3GPP procedures which would require change or new definition</a:t>
            </a:r>
          </a:p>
        </p:txBody>
      </p:sp>
    </p:spTree>
    <p:extLst>
      <p:ext uri="{BB962C8B-B14F-4D97-AF65-F5344CB8AC3E}">
        <p14:creationId xmlns:p14="http://schemas.microsoft.com/office/powerpoint/2010/main" val="20916643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487" y="3174999"/>
            <a:ext cx="10515600" cy="1130301"/>
          </a:xfrm>
        </p:spPr>
        <p:txBody>
          <a:bodyPr/>
          <a:lstStyle/>
          <a:p>
            <a:r>
              <a:rPr lang="en-GB" altLang="en-US" dirty="0" smtClean="0"/>
              <a:t>Backup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64627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Overview for KI#1</a:t>
            </a:r>
            <a:endParaRPr lang="en-GB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195478"/>
              </p:ext>
            </p:extLst>
          </p:nvPr>
        </p:nvGraphicFramePr>
        <p:xfrm>
          <a:off x="405792" y="1799570"/>
          <a:ext cx="10928252" cy="4335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38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43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697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Sub Key Issues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Solutions</a:t>
                      </a:r>
                      <a:r>
                        <a:rPr lang="en-US" altLang="zh-CN" baseline="0" dirty="0" smtClean="0"/>
                        <a:t> for each sub-KI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971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KI#1-1: N2/S1 connections management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#1, #2, #3, #4, #9, #10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5971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KI#1-2: Enhanced TA/Cell management considering the change of supported TA list for a RAN node on-board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#2, #4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5971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KI#1-3: Handling feeder link switch with AMF/MME change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#5, #6, #35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971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KI#1-4: User Plane Management considering RAN node mobility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#7, #35, #36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5971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KI#1-5: PCC/</a:t>
                      </a:r>
                      <a:r>
                        <a:rPr lang="en-US" altLang="zh-CN" dirty="0" err="1" smtClean="0"/>
                        <a:t>QoS</a:t>
                      </a:r>
                      <a:r>
                        <a:rPr lang="en-US" altLang="zh-CN" dirty="0" smtClean="0"/>
                        <a:t> control enhancement considering Regenerative-based satellite access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#8</a:t>
                      </a:r>
                      <a:endParaRPr lang="zh-CN" altLang="en-US" dirty="0"/>
                    </a:p>
                  </a:txBody>
                  <a:tcPr/>
                </a:tc>
              </a:tr>
              <a:tr h="65971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KI#1-6: AMF discovery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#34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Interim conclusion for KI#1-1</a:t>
            </a:r>
            <a:endParaRPr lang="en-GB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714264"/>
              </p:ext>
            </p:extLst>
          </p:nvPr>
        </p:nvGraphicFramePr>
        <p:xfrm>
          <a:off x="317501" y="2525236"/>
          <a:ext cx="11083924" cy="1341120"/>
        </p:xfrm>
        <a:graphic>
          <a:graphicData uri="http://schemas.openxmlformats.org/drawingml/2006/table">
            <a:tbl>
              <a:tblPr firstRow="1" bandRow="1"/>
              <a:tblGrid>
                <a:gridCol w="75652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186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2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smtClean="0"/>
                        <a:t>Solution groups</a:t>
                      </a:r>
                      <a:r>
                        <a:rPr lang="en-US" altLang="zh-CN" sz="1600" baseline="0" dirty="0" smtClean="0"/>
                        <a:t> for  KI#1-1</a:t>
                      </a:r>
                      <a:endParaRPr lang="zh-CN" altLang="en-US" sz="16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Arial"/>
                          <a:ea typeface="微软雅黑"/>
                          <a:cs typeface="+mn-cs"/>
                        </a:rPr>
                        <a:t>Solution#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G1: N2/S1 connection setup/disconnect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#1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G2: N2/S1 connection suspend/resume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#2, #3, #4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G3: Proxy/agent for managing N2/S1 connection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#9, #10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0296" y="4071938"/>
            <a:ext cx="10811933" cy="220027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Opt1</a:t>
            </a:r>
            <a:r>
              <a:rPr lang="en-US" altLang="zh-CN" sz="1800" dirty="0">
                <a:solidFill>
                  <a:srgbClr val="FF0000"/>
                </a:solidFill>
              </a:rPr>
              <a:t>: NG/S1 connection shall be suspend if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moves out of current AMF/MME service area, and resumed if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moves into the service area again. 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Opt2: </a:t>
            </a:r>
            <a:r>
              <a:rPr lang="en-US" altLang="zh-CN" sz="1800" dirty="0">
                <a:solidFill>
                  <a:srgbClr val="FF0000"/>
                </a:solidFill>
              </a:rPr>
              <a:t>NG/S1 connection shall be removed if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moves out of current AMF/MME service area, and re-established if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moves into the service area again. 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NOTE: RAN3 makes final </a:t>
            </a:r>
            <a:r>
              <a:rPr lang="en-US" altLang="zh-CN" sz="1800" dirty="0" smtClean="0">
                <a:solidFill>
                  <a:srgbClr val="FF0000"/>
                </a:solidFill>
              </a:rPr>
              <a:t>decision on which option will be adopted.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1367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Interim conclusion for </a:t>
            </a:r>
            <a:r>
              <a:rPr lang="en-GB" altLang="en-US" dirty="0" smtClean="0"/>
              <a:t>KI#1-2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025270"/>
              </p:ext>
            </p:extLst>
          </p:nvPr>
        </p:nvGraphicFramePr>
        <p:xfrm>
          <a:off x="303213" y="2239486"/>
          <a:ext cx="11155362" cy="1341120"/>
        </p:xfrm>
        <a:graphic>
          <a:graphicData uri="http://schemas.openxmlformats.org/drawingml/2006/table">
            <a:tbl>
              <a:tblPr firstRow="1" bandRow="1"/>
              <a:tblGrid>
                <a:gridCol w="78312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240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2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smtClean="0"/>
                        <a:t>Solution groups</a:t>
                      </a:r>
                      <a:r>
                        <a:rPr lang="en-US" altLang="zh-CN" sz="1600" baseline="0" dirty="0" smtClean="0"/>
                        <a:t> for  KI#1-2</a:t>
                      </a:r>
                      <a:endParaRPr lang="zh-CN" altLang="en-US" sz="16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Arial"/>
                          <a:ea typeface="微软雅黑"/>
                          <a:cs typeface="+mn-cs"/>
                        </a:rPr>
                        <a:t>Solution#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G1: TA "timetable“ is calculated per RAN node by AMF/MME based on satellite ephemeris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#2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G2: TA "timetable“ is provided to AMF/MME per RAN node ID</a:t>
                      </a:r>
                      <a:endParaRPr lang="zh-CN" alt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#4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8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G3: Proxy/agent for managing N2/S1 connection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#9, #10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33779" y="4257675"/>
            <a:ext cx="10811933" cy="144321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altLang="zh-CN" sz="1800" strike="sngStrike" dirty="0">
                <a:solidFill>
                  <a:srgbClr val="FF0000"/>
                </a:solidFill>
              </a:rPr>
              <a:t>The RAN node and AMF/MME can be configured by O&amp;M with the TAI timetable per RAN node ID.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The Mapped Cell IDs are independent of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that generated them, i.e. the AMF/MME can provide a Mapped Cell ID to a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regardless of the </a:t>
            </a:r>
            <a:r>
              <a:rPr lang="en-US" altLang="zh-CN" sz="1800" dirty="0" err="1">
                <a:solidFill>
                  <a:srgbClr val="FF0000"/>
                </a:solidFill>
              </a:rPr>
              <a:t>gNB</a:t>
            </a:r>
            <a:r>
              <a:rPr lang="en-US" altLang="zh-CN" sz="1800" dirty="0">
                <a:solidFill>
                  <a:srgbClr val="FF0000"/>
                </a:solidFill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</a:rPr>
              <a:t>eNB</a:t>
            </a:r>
            <a:r>
              <a:rPr lang="en-US" altLang="zh-CN" sz="1800" dirty="0">
                <a:solidFill>
                  <a:srgbClr val="FF0000"/>
                </a:solidFill>
              </a:rPr>
              <a:t> ID in the Mapped Cell ID</a:t>
            </a:r>
            <a:r>
              <a:rPr lang="en-US" altLang="zh-CN" sz="1800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NOTE: RAN3 confirmation is needed.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350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Interim conclusion for </a:t>
            </a:r>
            <a:r>
              <a:rPr lang="en-GB" altLang="en-US" dirty="0" smtClean="0"/>
              <a:t>KI#1-3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822583"/>
              </p:ext>
            </p:extLst>
          </p:nvPr>
        </p:nvGraphicFramePr>
        <p:xfrm>
          <a:off x="225776" y="2010886"/>
          <a:ext cx="11226801" cy="1527340"/>
        </p:xfrm>
        <a:graphic>
          <a:graphicData uri="http://schemas.openxmlformats.org/drawingml/2006/table">
            <a:tbl>
              <a:tblPr firstRow="1" bandRow="1"/>
              <a:tblGrid>
                <a:gridCol w="89767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0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6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smtClean="0"/>
                        <a:t>Solution groups</a:t>
                      </a:r>
                      <a:r>
                        <a:rPr lang="en-US" altLang="zh-CN" sz="1600" baseline="0" dirty="0" smtClean="0"/>
                        <a:t> for  KI#1-3</a:t>
                      </a:r>
                      <a:endParaRPr lang="zh-CN" altLang="en-US" sz="16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Arial"/>
                          <a:ea typeface="微软雅黑"/>
                          <a:cs typeface="+mn-cs"/>
                        </a:rPr>
                        <a:t>Solution#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86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G1: new TAU/TAU trigger due to feed link switchover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#5, #6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621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G2: two (logical) </a:t>
                      </a:r>
                      <a:r>
                        <a:rPr lang="en-US" altLang="zh-CN" sz="16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gNBs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zh-CN" sz="16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eNBs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connecting to both old and new CN nodes simultaneously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#35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621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G3: Configure </a:t>
                      </a:r>
                      <a:r>
                        <a:rPr lang="nb-NO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 TAI for different AMF/MME for same area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#35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62846" y="5585781"/>
            <a:ext cx="10811933" cy="74728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2000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No new issue identified, and then no normative work.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775" y="3833591"/>
            <a:ext cx="11548533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latin typeface="+mn-lt"/>
                <a:cs typeface="+mn-cs"/>
              </a:rPr>
              <a:t>The scenario addressed by the solution#5&amp;6 is that, a TA area can be served by two AMF/MME but the RAN serving this area can only connect to one of the AMF/MME.</a:t>
            </a:r>
          </a:p>
          <a:p>
            <a:pPr eaLnBrk="1" hangingPunct="1"/>
            <a:r>
              <a:rPr lang="en-US" altLang="zh-CN" sz="1600" dirty="0">
                <a:latin typeface="+mn-lt"/>
                <a:cs typeface="+mn-cs"/>
              </a:rPr>
              <a:t>This scenarios is questionable, if the area belongs to both AMF/MME service areas, then the RAN node shall establish NG/S1 connections toward both AMF/MME simultaneously even via same feeder link, then the RAN node shall route the UE </a:t>
            </a:r>
            <a:r>
              <a:rPr lang="en-US" altLang="zh-CN" sz="1600" dirty="0" err="1">
                <a:latin typeface="+mn-lt"/>
                <a:cs typeface="+mn-cs"/>
              </a:rPr>
              <a:t>signalling</a:t>
            </a:r>
            <a:r>
              <a:rPr lang="en-US" altLang="zh-CN" sz="1600" dirty="0">
                <a:latin typeface="+mn-lt"/>
                <a:cs typeface="+mn-cs"/>
              </a:rPr>
              <a:t> toward the AMF/MME which is serving the UE, which mean no TAU is needed</a:t>
            </a:r>
            <a:endParaRPr lang="zh-CN" altLang="en-US" sz="16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9811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Interim conclusion for </a:t>
            </a:r>
            <a:r>
              <a:rPr lang="en-GB" altLang="en-US" dirty="0" smtClean="0"/>
              <a:t>KI#1-4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908170"/>
              </p:ext>
            </p:extLst>
          </p:nvPr>
        </p:nvGraphicFramePr>
        <p:xfrm>
          <a:off x="295796" y="2025173"/>
          <a:ext cx="11241089" cy="2083578"/>
        </p:xfrm>
        <a:graphic>
          <a:graphicData uri="http://schemas.openxmlformats.org/drawingml/2006/table">
            <a:tbl>
              <a:tblPr firstRow="1" bandRow="1"/>
              <a:tblGrid>
                <a:gridCol w="96858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5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6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smtClean="0"/>
                        <a:t>Solution groups</a:t>
                      </a:r>
                      <a:r>
                        <a:rPr lang="en-US" altLang="zh-CN" sz="1600" baseline="0" dirty="0" smtClean="0"/>
                        <a:t> for  KI#1-4</a:t>
                      </a:r>
                      <a:endParaRPr lang="zh-CN" altLang="en-US" sz="16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latin typeface="Arial"/>
                          <a:ea typeface="微软雅黑"/>
                          <a:cs typeface="+mn-cs"/>
                        </a:rPr>
                        <a:t>Sol#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Arial"/>
                        <a:ea typeface="微软雅黑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86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G1: explicit indication from RAN to AMF and finally to SMF regarding feeder link change, then the UPF buffers DL data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#7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621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G2: ANF detects </a:t>
                      </a:r>
                      <a:r>
                        <a:rPr lang="en-US" altLang="zh-CN" sz="16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TNL IP address change and notify the SMF, so that the SMF can instruct the UPF to update the DL tunnel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#35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621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G3: AMF notifies the SMF of the </a:t>
                      </a:r>
                      <a:r>
                        <a:rPr lang="en-US" altLang="zh-CN" sz="16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leaving its service area, so that SMF can treat GTP-U error notifications correctly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#36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B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20542" y="5406219"/>
            <a:ext cx="10811933" cy="975792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zh-CN" sz="2000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DL N3 tunnel can be updated using existing procedure if needed.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It is FFS for Hard feeder link switch</a:t>
            </a:r>
          </a:p>
        </p:txBody>
      </p:sp>
      <p:sp>
        <p:nvSpPr>
          <p:cNvPr id="3" name="矩形 2"/>
          <p:cNvSpPr/>
          <p:nvPr/>
        </p:nvSpPr>
        <p:spPr>
          <a:xfrm>
            <a:off x="295797" y="4352471"/>
            <a:ext cx="11319942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/>
              </a:rPr>
              <a:t>NOTE: As analyzed in KI#1-3, if UE served by the RAN node can still be served by old AMF/SMF, It is not clear why the RAN node can not maintain the old TNL association via new feeder link during the feeder link change</a:t>
            </a:r>
            <a:endParaRPr lang="en-US" altLang="zh-CN" sz="16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2576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purl.org/dc/dcmitype/"/>
    <ds:schemaRef ds:uri="http://purl.org/dc/terms/"/>
    <ds:schemaRef ds:uri="679a257e-872f-4c98-9e8a-0a9c104f72cd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6016</TotalTime>
  <Words>2073</Words>
  <Application>Microsoft Office PowerPoint</Application>
  <PresentationFormat>自定义</PresentationFormat>
  <Paragraphs>241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Theme</vt:lpstr>
      <vt:lpstr>Summary of draft session</vt:lpstr>
      <vt:lpstr>KI#1</vt:lpstr>
      <vt:lpstr>KI#2</vt:lpstr>
      <vt:lpstr>Backup</vt:lpstr>
      <vt:lpstr>Overview for KI#1</vt:lpstr>
      <vt:lpstr>Interim conclusion for KI#1-1</vt:lpstr>
      <vt:lpstr>Interim conclusion for KI#1-2</vt:lpstr>
      <vt:lpstr>Interim conclusion for KI#1-3</vt:lpstr>
      <vt:lpstr>Interim conclusion for KI#1-4</vt:lpstr>
      <vt:lpstr>Interim conclusion for KI#1-5 &amp; 6</vt:lpstr>
      <vt:lpstr>Overview</vt:lpstr>
      <vt:lpstr>Evaluation Criteria</vt:lpstr>
      <vt:lpstr>Way forward for KI#2</vt:lpstr>
      <vt:lpstr>ANNEX</vt:lpstr>
      <vt:lpstr>KI#2: Support of Store and Forward Satellite operation</vt:lpstr>
      <vt:lpstr>Solution Evaluation</vt:lpstr>
      <vt:lpstr>Evaluation</vt:lpstr>
      <vt:lpstr>Interim conclusions for KI#2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CATT</cp:lastModifiedBy>
  <cp:revision>667</cp:revision>
  <dcterms:created xsi:type="dcterms:W3CDTF">2010-02-05T13:52:04Z</dcterms:created>
  <dcterms:modified xsi:type="dcterms:W3CDTF">2024-04-16T02:31:18Z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